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svg>
</file>

<file path=ppt/media/image5.png>
</file>

<file path=ppt/media/image6.jpe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78268"/>
            <a:ext cx="9986868" cy="4730499"/>
          </a:xfrm>
          <a:prstGeom prst="rect">
            <a:avLst/>
          </a:prstGeom>
        </p:spPr>
        <p:txBody>
          <a:bodyPr anchor="t" rtlCol="false" tIns="0" lIns="0" bIns="0" rIns="0">
            <a:spAutoFit/>
          </a:bodyPr>
          <a:lstStyle/>
          <a:p>
            <a:pPr>
              <a:lnSpc>
                <a:spcPts val="12078"/>
              </a:lnSpc>
            </a:pPr>
            <a:r>
              <a:rPr lang="en-US" sz="10980">
                <a:solidFill>
                  <a:srgbClr val="FFFFFF"/>
                </a:solidFill>
                <a:latin typeface="Poppins Bold"/>
              </a:rPr>
              <a:t>Software and Vendor Selection</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184910"/>
          </a:xfrm>
          <a:prstGeom prst="rect">
            <a:avLst/>
          </a:prstGeom>
        </p:spPr>
        <p:txBody>
          <a:bodyPr anchor="t" rtlCol="false" tIns="0" lIns="0" bIns="0" rIns="0">
            <a:spAutoFit/>
          </a:bodyPr>
          <a:lstStyle/>
          <a:p>
            <a:pPr algn="just">
              <a:lnSpc>
                <a:spcPts val="8580"/>
              </a:lnSpc>
            </a:pPr>
            <a:r>
              <a:rPr lang="en-US" sz="7800">
                <a:solidFill>
                  <a:srgbClr val="FFFFFF"/>
                </a:solidFill>
                <a:latin typeface="Poppins Bold"/>
              </a:rPr>
              <a:t>Contract Management </a:t>
            </a:r>
          </a:p>
        </p:txBody>
      </p:sp>
      <p:sp>
        <p:nvSpPr>
          <p:cNvPr name="TextBox 7" id="7"/>
          <p:cNvSpPr txBox="true"/>
          <p:nvPr/>
        </p:nvSpPr>
        <p:spPr>
          <a:xfrm rot="0">
            <a:off x="7478267" y="4072230"/>
            <a:ext cx="9781033" cy="23533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It is very appropriate to enter into contract negotiations for the product, services, and maintenance after evaluating ERP vendors based on fact and narrowing the number of possibilities down to one or two. If there are two vendors, it is best to help understand the value of each product and create a competition between the competing vendors. </a:t>
            </a:r>
          </a:p>
        </p:txBody>
      </p:sp>
      <p:sp>
        <p:nvSpPr>
          <p:cNvPr name="TextBox 8" id="8"/>
          <p:cNvSpPr txBox="true"/>
          <p:nvPr/>
        </p:nvSpPr>
        <p:spPr>
          <a:xfrm rot="0">
            <a:off x="7478267" y="6892293"/>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In discussions with the vendor(s), the talks should center on the products included in the purchase and maintenance terms of each product. Terms and conditions will be a significant part of the contract and will be addressed by the buyers, contract attorneys.</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184910"/>
          </a:xfrm>
          <a:prstGeom prst="rect">
            <a:avLst/>
          </a:prstGeom>
        </p:spPr>
        <p:txBody>
          <a:bodyPr anchor="t" rtlCol="false" tIns="0" lIns="0" bIns="0" rIns="0">
            <a:spAutoFit/>
          </a:bodyPr>
          <a:lstStyle/>
          <a:p>
            <a:pPr algn="just">
              <a:lnSpc>
                <a:spcPts val="8580"/>
              </a:lnSpc>
            </a:pPr>
            <a:r>
              <a:rPr lang="en-US" sz="7800">
                <a:solidFill>
                  <a:srgbClr val="FFFFFF"/>
                </a:solidFill>
                <a:latin typeface="Poppins Bold"/>
              </a:rPr>
              <a:t>Contract Management </a:t>
            </a:r>
          </a:p>
        </p:txBody>
      </p:sp>
      <p:sp>
        <p:nvSpPr>
          <p:cNvPr name="TextBox 7" id="7"/>
          <p:cNvSpPr txBox="true"/>
          <p:nvPr/>
        </p:nvSpPr>
        <p:spPr>
          <a:xfrm rot="0">
            <a:off x="7478267" y="4072230"/>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During discussions with the vendor(s), contract life cycle management will need to be addressed. There are certain aspects that should be present in every ERP contract that will increase the chances of a successful purchase and implementation. </a:t>
            </a:r>
          </a:p>
        </p:txBody>
      </p:sp>
      <p:sp>
        <p:nvSpPr>
          <p:cNvPr name="TextBox 8" id="8"/>
          <p:cNvSpPr txBox="true"/>
          <p:nvPr/>
        </p:nvSpPr>
        <p:spPr>
          <a:xfrm rot="0">
            <a:off x="7478267" y="6111243"/>
            <a:ext cx="9781033" cy="23533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There will be more of a focus on the program manager and the change management process after the purchase of an ERP system. This is preferable to ensure the ERP implementation success and highlight the importance of a contract manager. The program manager must appoint a contract quality manager or contract monitor. </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68743"/>
            <a:ext cx="11142339" cy="2807869"/>
          </a:xfrm>
          <a:prstGeom prst="rect">
            <a:avLst/>
          </a:prstGeom>
        </p:spPr>
        <p:txBody>
          <a:bodyPr anchor="t" rtlCol="false" tIns="0" lIns="0" bIns="0" rIns="0">
            <a:spAutoFit/>
          </a:bodyPr>
          <a:lstStyle/>
          <a:p>
            <a:pPr>
              <a:lnSpc>
                <a:spcPts val="10576"/>
              </a:lnSpc>
            </a:pPr>
            <a:r>
              <a:rPr lang="en-US" sz="9615">
                <a:solidFill>
                  <a:srgbClr val="FFFFFF"/>
                </a:solidFill>
                <a:latin typeface="Poppins Bold"/>
              </a:rPr>
              <a:t>Thank You For Your Attention!</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2005094"/>
            <a:ext cx="16230600" cy="4603853"/>
            <a:chOff x="0" y="0"/>
            <a:chExt cx="21640800" cy="6138470"/>
          </a:xfrm>
        </p:grpSpPr>
        <p:pic>
          <p:nvPicPr>
            <p:cNvPr name="Picture 5" id="5"/>
            <p:cNvPicPr>
              <a:picLocks noChangeAspect="true"/>
            </p:cNvPicPr>
            <p:nvPr/>
          </p:nvPicPr>
          <p:blipFill>
            <a:blip r:embed="rId2"/>
            <a:srcRect l="0" t="28726" r="0" b="28726"/>
            <a:stretch>
              <a:fillRect/>
            </a:stretch>
          </p:blipFill>
          <p:spPr>
            <a:xfrm flipH="false" flipV="false">
              <a:off x="0" y="0"/>
              <a:ext cx="21640800" cy="6138470"/>
            </a:xfrm>
            <a:prstGeom prst="rect">
              <a:avLst/>
            </a:prstGeom>
          </p:spPr>
        </p:pic>
      </p:grpSp>
      <p:sp>
        <p:nvSpPr>
          <p:cNvPr name="TextBox 6" id="6"/>
          <p:cNvSpPr txBox="true"/>
          <p:nvPr/>
        </p:nvSpPr>
        <p:spPr>
          <a:xfrm rot="0">
            <a:off x="1028700" y="6927851"/>
            <a:ext cx="558528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Vendor Research</a:t>
            </a:r>
          </a:p>
        </p:txBody>
      </p:sp>
      <p:grpSp>
        <p:nvGrpSpPr>
          <p:cNvPr name="Group 7" id="7"/>
          <p:cNvGrpSpPr/>
          <p:nvPr/>
        </p:nvGrpSpPr>
        <p:grpSpPr>
          <a:xfrm rot="0">
            <a:off x="6876535" y="6927851"/>
            <a:ext cx="10382765" cy="2886075"/>
            <a:chOff x="0" y="0"/>
            <a:chExt cx="2734555" cy="760118"/>
          </a:xfrm>
        </p:grpSpPr>
        <p:sp>
          <p:nvSpPr>
            <p:cNvPr name="Freeform 8" id="8"/>
            <p:cNvSpPr/>
            <p:nvPr/>
          </p:nvSpPr>
          <p:spPr>
            <a:xfrm flipH="false" flipV="false" rot="0">
              <a:off x="0" y="0"/>
              <a:ext cx="2734555" cy="760118"/>
            </a:xfrm>
            <a:custGeom>
              <a:avLst/>
              <a:gdLst/>
              <a:ahLst/>
              <a:cxnLst/>
              <a:rect r="r" b="b" t="t" l="l"/>
              <a:pathLst>
                <a:path h="760118" w="2734555">
                  <a:moveTo>
                    <a:pt x="0" y="0"/>
                  </a:moveTo>
                  <a:lnTo>
                    <a:pt x="2734555" y="0"/>
                  </a:lnTo>
                  <a:lnTo>
                    <a:pt x="2734555" y="760118"/>
                  </a:lnTo>
                  <a:lnTo>
                    <a:pt x="0" y="760118"/>
                  </a:lnTo>
                  <a:close/>
                </a:path>
              </a:pathLst>
            </a:custGeom>
            <a:solidFill>
              <a:srgbClr val="FFFFFF"/>
            </a:solidFill>
          </p:spPr>
        </p:sp>
        <p:sp>
          <p:nvSpPr>
            <p:cNvPr name="TextBox 9" id="9"/>
            <p:cNvSpPr txBox="true"/>
            <p:nvPr/>
          </p:nvSpPr>
          <p:spPr>
            <a:xfrm>
              <a:off x="0" y="-38100"/>
              <a:ext cx="2734555" cy="79821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7240523" y="7021513"/>
            <a:ext cx="9654789" cy="263207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first step in selecting an ERP system is generally to research vendor ERP systems on the market and to identify a short list of vendors who will help to shape business requirements. This process is especially helpful for companies moving from aging legacy systems and technology to current and state-of-the-art technology.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TextBox 2" id="2"/>
          <p:cNvSpPr txBox="true"/>
          <p:nvPr/>
        </p:nvSpPr>
        <p:spPr>
          <a:xfrm rot="0">
            <a:off x="1238557" y="2786403"/>
            <a:ext cx="15391559" cy="5876925"/>
          </a:xfrm>
          <a:prstGeom prst="rect">
            <a:avLst/>
          </a:prstGeom>
        </p:spPr>
        <p:txBody>
          <a:bodyPr anchor="t" rtlCol="false" tIns="0" lIns="0" bIns="0" rIns="0">
            <a:spAutoFit/>
          </a:bodyPr>
          <a:lstStyle/>
          <a:p>
            <a:pPr>
              <a:lnSpc>
                <a:spcPts val="4200"/>
              </a:lnSpc>
            </a:pPr>
            <a:r>
              <a:rPr lang="en-US" sz="3000">
                <a:solidFill>
                  <a:srgbClr val="FFFFFF"/>
                </a:solidFill>
                <a:latin typeface="Poppins"/>
              </a:rPr>
              <a:t>The following should be considered when researching vendors and gathering information:</a:t>
            </a:r>
          </a:p>
          <a:p>
            <a:pPr>
              <a:lnSpc>
                <a:spcPts val="4200"/>
              </a:lnSpc>
            </a:pPr>
          </a:p>
          <a:p>
            <a:pPr>
              <a:lnSpc>
                <a:spcPts val="4200"/>
              </a:lnSpc>
            </a:pPr>
            <a:r>
              <a:rPr lang="en-US" sz="3000">
                <a:solidFill>
                  <a:srgbClr val="FFFFFF"/>
                </a:solidFill>
                <a:latin typeface="Poppins"/>
              </a:rPr>
              <a:t>• Other businesses using the vendor</a:t>
            </a:r>
          </a:p>
          <a:p>
            <a:pPr>
              <a:lnSpc>
                <a:spcPts val="4200"/>
              </a:lnSpc>
            </a:pPr>
            <a:r>
              <a:rPr lang="en-US" sz="3000">
                <a:solidFill>
                  <a:srgbClr val="FFFFFF"/>
                </a:solidFill>
                <a:latin typeface="Poppins"/>
              </a:rPr>
              <a:t>• The vendor’s financial position</a:t>
            </a:r>
          </a:p>
          <a:p>
            <a:pPr>
              <a:lnSpc>
                <a:spcPts val="4200"/>
              </a:lnSpc>
            </a:pPr>
            <a:r>
              <a:rPr lang="en-US" sz="3000">
                <a:solidFill>
                  <a:srgbClr val="FFFFFF"/>
                </a:solidFill>
                <a:latin typeface="Poppins"/>
              </a:rPr>
              <a:t>• The vendor’s implementation philosophy and support issues</a:t>
            </a:r>
          </a:p>
          <a:p>
            <a:pPr>
              <a:lnSpc>
                <a:spcPts val="4200"/>
              </a:lnSpc>
            </a:pPr>
            <a:r>
              <a:rPr lang="en-US" sz="3000">
                <a:solidFill>
                  <a:srgbClr val="FFFFFF"/>
                </a:solidFill>
                <a:latin typeface="Poppins"/>
              </a:rPr>
              <a:t>• The hardware and software infrastructure used to support the ERP</a:t>
            </a:r>
          </a:p>
          <a:p>
            <a:pPr>
              <a:lnSpc>
                <a:spcPts val="4200"/>
              </a:lnSpc>
            </a:pPr>
            <a:r>
              <a:rPr lang="en-US" sz="3000">
                <a:solidFill>
                  <a:srgbClr val="FFFFFF"/>
                </a:solidFill>
                <a:latin typeface="Poppins"/>
              </a:rPr>
              <a:t>• The vendor’s direction and currency of software</a:t>
            </a:r>
          </a:p>
          <a:p>
            <a:pPr>
              <a:lnSpc>
                <a:spcPts val="4200"/>
              </a:lnSpc>
            </a:pPr>
            <a:r>
              <a:rPr lang="en-US" sz="3000">
                <a:solidFill>
                  <a:srgbClr val="FFFFFF"/>
                </a:solidFill>
                <a:latin typeface="Poppins"/>
              </a:rPr>
              <a:t>• The vendor’s release and upgrade strategies</a:t>
            </a:r>
          </a:p>
          <a:p>
            <a:pPr>
              <a:lnSpc>
                <a:spcPts val="4200"/>
              </a:lnSpc>
            </a:pPr>
            <a:r>
              <a:rPr lang="en-US" sz="3000">
                <a:solidFill>
                  <a:srgbClr val="FFFFFF"/>
                </a:solidFill>
                <a:latin typeface="Poppins"/>
              </a:rPr>
              <a:t>• The vendor’s user-base involvement in defining future functional changes</a:t>
            </a:r>
          </a:p>
          <a:p>
            <a:pPr>
              <a:lnSpc>
                <a:spcPts val="4200"/>
              </a:lnSpc>
            </a:pPr>
            <a:r>
              <a:rPr lang="en-US" sz="3000">
                <a:solidFill>
                  <a:srgbClr val="FFFFFF"/>
                </a:solidFill>
                <a:latin typeface="Poppins"/>
              </a:rPr>
              <a:t>• The vendor’s development and maintenance resources</a:t>
            </a:r>
          </a:p>
        </p:txBody>
      </p:sp>
      <p:sp>
        <p:nvSpPr>
          <p:cNvPr name="Freeform 3" id="3"/>
          <p:cNvSpPr/>
          <p:nvPr/>
        </p:nvSpPr>
        <p:spPr>
          <a:xfrm flipH="false" flipV="false" rot="0">
            <a:off x="13272103" y="-149343"/>
            <a:ext cx="5521774" cy="10436343"/>
          </a:xfrm>
          <a:custGeom>
            <a:avLst/>
            <a:gdLst/>
            <a:ahLst/>
            <a:cxnLst/>
            <a:rect r="r" b="b" t="t" l="l"/>
            <a:pathLst>
              <a:path h="10436343" w="5521774">
                <a:moveTo>
                  <a:pt x="0" y="0"/>
                </a:moveTo>
                <a:lnTo>
                  <a:pt x="5521774" y="0"/>
                </a:lnTo>
                <a:lnTo>
                  <a:pt x="5521774" y="10436343"/>
                </a:lnTo>
                <a:lnTo>
                  <a:pt x="0" y="104363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Freeform 2" id="2"/>
          <p:cNvSpPr/>
          <p:nvPr/>
        </p:nvSpPr>
        <p:spPr>
          <a:xfrm flipH="false" flipV="false" rot="0">
            <a:off x="8556419" y="450294"/>
            <a:ext cx="9089216" cy="9386411"/>
          </a:xfrm>
          <a:custGeom>
            <a:avLst/>
            <a:gdLst/>
            <a:ahLst/>
            <a:cxnLst/>
            <a:rect r="r" b="b" t="t" l="l"/>
            <a:pathLst>
              <a:path h="9386411" w="9089216">
                <a:moveTo>
                  <a:pt x="0" y="0"/>
                </a:moveTo>
                <a:lnTo>
                  <a:pt x="9089216" y="0"/>
                </a:lnTo>
                <a:lnTo>
                  <a:pt x="9089216" y="9386412"/>
                </a:lnTo>
                <a:lnTo>
                  <a:pt x="0" y="9386412"/>
                </a:lnTo>
                <a:lnTo>
                  <a:pt x="0" y="0"/>
                </a:lnTo>
                <a:close/>
              </a:path>
            </a:pathLst>
          </a:custGeom>
          <a:blipFill>
            <a:blip r:embed="rId2"/>
            <a:stretch>
              <a:fillRect l="0" t="0" r="0" b="0"/>
            </a:stretch>
          </a:blipFill>
        </p:spPr>
      </p:sp>
      <p:sp>
        <p:nvSpPr>
          <p:cNvPr name="TextBox 3" id="3"/>
          <p:cNvSpPr txBox="true"/>
          <p:nvPr/>
        </p:nvSpPr>
        <p:spPr>
          <a:xfrm rot="0">
            <a:off x="1259405" y="4819967"/>
            <a:ext cx="6700986" cy="58039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Canva Sans Bold"/>
              </a:rPr>
              <a:t>The ERP System Research Table</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266050" y="1028700"/>
            <a:ext cx="5735055" cy="2159778"/>
            <a:chOff x="0" y="0"/>
            <a:chExt cx="1510467" cy="568830"/>
          </a:xfrm>
        </p:grpSpPr>
        <p:sp>
          <p:nvSpPr>
            <p:cNvPr name="Freeform 3" id="3"/>
            <p:cNvSpPr/>
            <p:nvPr/>
          </p:nvSpPr>
          <p:spPr>
            <a:xfrm flipH="false" flipV="false" rot="0">
              <a:off x="0" y="0"/>
              <a:ext cx="1510467" cy="568830"/>
            </a:xfrm>
            <a:custGeom>
              <a:avLst/>
              <a:gdLst/>
              <a:ahLst/>
              <a:cxnLst/>
              <a:rect r="r" b="b" t="t" l="l"/>
              <a:pathLst>
                <a:path h="568830" w="1510467">
                  <a:moveTo>
                    <a:pt x="68846" y="0"/>
                  </a:moveTo>
                  <a:lnTo>
                    <a:pt x="1441621" y="0"/>
                  </a:lnTo>
                  <a:cubicBezTo>
                    <a:pt x="1479644" y="0"/>
                    <a:pt x="1510467" y="30824"/>
                    <a:pt x="1510467" y="68846"/>
                  </a:cubicBezTo>
                  <a:lnTo>
                    <a:pt x="1510467" y="499984"/>
                  </a:lnTo>
                  <a:cubicBezTo>
                    <a:pt x="1510467" y="538007"/>
                    <a:pt x="1479644" y="568830"/>
                    <a:pt x="1441621" y="568830"/>
                  </a:cubicBezTo>
                  <a:lnTo>
                    <a:pt x="68846" y="568830"/>
                  </a:lnTo>
                  <a:cubicBezTo>
                    <a:pt x="30824" y="568830"/>
                    <a:pt x="0" y="538007"/>
                    <a:pt x="0" y="499984"/>
                  </a:cubicBezTo>
                  <a:lnTo>
                    <a:pt x="0" y="68846"/>
                  </a:lnTo>
                  <a:cubicBezTo>
                    <a:pt x="0" y="30824"/>
                    <a:pt x="30824" y="0"/>
                    <a:pt x="68846" y="0"/>
                  </a:cubicBezTo>
                  <a:close/>
                </a:path>
              </a:pathLst>
            </a:custGeom>
            <a:solidFill>
              <a:srgbClr val="FFFFFF"/>
            </a:solidFill>
          </p:spPr>
        </p:sp>
        <p:sp>
          <p:nvSpPr>
            <p:cNvPr name="TextBox 4" id="4"/>
            <p:cNvSpPr txBox="true"/>
            <p:nvPr/>
          </p:nvSpPr>
          <p:spPr>
            <a:xfrm>
              <a:off x="0" y="-38100"/>
              <a:ext cx="1510467" cy="60693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517945" y="1242132"/>
            <a:ext cx="5231266" cy="1675765"/>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Bold"/>
              </a:rPr>
              <a:t>SAP</a:t>
            </a:r>
            <a:r>
              <a:rPr lang="en-US" sz="1899">
                <a:solidFill>
                  <a:srgbClr val="000000"/>
                </a:solidFill>
                <a:latin typeface="Poppins"/>
              </a:rPr>
              <a:t>—Founded in 1972, SAP is the recognized leader among ERP vendors, currently claiming the largest market share. Its solutions are for all types of industries and for every major market.</a:t>
            </a:r>
          </a:p>
        </p:txBody>
      </p:sp>
      <p:grpSp>
        <p:nvGrpSpPr>
          <p:cNvPr name="Group 6" id="6"/>
          <p:cNvGrpSpPr/>
          <p:nvPr/>
        </p:nvGrpSpPr>
        <p:grpSpPr>
          <a:xfrm rot="0">
            <a:off x="266050" y="3700045"/>
            <a:ext cx="5735055" cy="4012422"/>
            <a:chOff x="0" y="0"/>
            <a:chExt cx="1510467" cy="1056770"/>
          </a:xfrm>
        </p:grpSpPr>
        <p:sp>
          <p:nvSpPr>
            <p:cNvPr name="Freeform 7" id="7"/>
            <p:cNvSpPr/>
            <p:nvPr/>
          </p:nvSpPr>
          <p:spPr>
            <a:xfrm flipH="false" flipV="false" rot="0">
              <a:off x="0" y="0"/>
              <a:ext cx="1510467" cy="1056770"/>
            </a:xfrm>
            <a:custGeom>
              <a:avLst/>
              <a:gdLst/>
              <a:ahLst/>
              <a:cxnLst/>
              <a:rect r="r" b="b" t="t" l="l"/>
              <a:pathLst>
                <a:path h="1056770" w="1510467">
                  <a:moveTo>
                    <a:pt x="68846" y="0"/>
                  </a:moveTo>
                  <a:lnTo>
                    <a:pt x="1441621" y="0"/>
                  </a:lnTo>
                  <a:cubicBezTo>
                    <a:pt x="1479644" y="0"/>
                    <a:pt x="1510467" y="30824"/>
                    <a:pt x="1510467" y="68846"/>
                  </a:cubicBezTo>
                  <a:lnTo>
                    <a:pt x="1510467" y="987923"/>
                  </a:lnTo>
                  <a:cubicBezTo>
                    <a:pt x="1510467" y="1025946"/>
                    <a:pt x="1479644" y="1056770"/>
                    <a:pt x="1441621" y="1056770"/>
                  </a:cubicBezTo>
                  <a:lnTo>
                    <a:pt x="68846" y="1056770"/>
                  </a:lnTo>
                  <a:cubicBezTo>
                    <a:pt x="30824" y="1056770"/>
                    <a:pt x="0" y="1025946"/>
                    <a:pt x="0" y="987923"/>
                  </a:cubicBezTo>
                  <a:lnTo>
                    <a:pt x="0" y="68846"/>
                  </a:lnTo>
                  <a:cubicBezTo>
                    <a:pt x="0" y="30824"/>
                    <a:pt x="30824" y="0"/>
                    <a:pt x="68846" y="0"/>
                  </a:cubicBezTo>
                  <a:close/>
                </a:path>
              </a:pathLst>
            </a:custGeom>
            <a:solidFill>
              <a:srgbClr val="FFFFFF"/>
            </a:solidFill>
          </p:spPr>
        </p:sp>
        <p:sp>
          <p:nvSpPr>
            <p:cNvPr name="TextBox 8" id="8"/>
            <p:cNvSpPr txBox="true"/>
            <p:nvPr/>
          </p:nvSpPr>
          <p:spPr>
            <a:xfrm>
              <a:off x="0" y="-38100"/>
              <a:ext cx="1510467" cy="109487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517945" y="3913477"/>
            <a:ext cx="5231266" cy="334264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Bold"/>
              </a:rPr>
              <a:t>Oracle/PeopleSoft</a:t>
            </a:r>
            <a:r>
              <a:rPr lang="en-US" sz="1899">
                <a:solidFill>
                  <a:srgbClr val="000000"/>
                </a:solidFill>
                <a:latin typeface="Poppins"/>
              </a:rPr>
              <a:t>—Oracle technology can be found in nearly every industry around the world and in the offices of 98 of the Fortune 100 companies. Oracle is the first software company to develop and deploy 100 percent Internet-enabled enterprise software across its entire product line: databases, business applications, and application development and decision support tools</a:t>
            </a:r>
          </a:p>
        </p:txBody>
      </p:sp>
      <p:grpSp>
        <p:nvGrpSpPr>
          <p:cNvPr name="Group 10" id="10"/>
          <p:cNvGrpSpPr/>
          <p:nvPr/>
        </p:nvGrpSpPr>
        <p:grpSpPr>
          <a:xfrm rot="0">
            <a:off x="6235790" y="1028700"/>
            <a:ext cx="5735055" cy="2941927"/>
            <a:chOff x="0" y="0"/>
            <a:chExt cx="1510467" cy="774828"/>
          </a:xfrm>
        </p:grpSpPr>
        <p:sp>
          <p:nvSpPr>
            <p:cNvPr name="Freeform 11" id="11"/>
            <p:cNvSpPr/>
            <p:nvPr/>
          </p:nvSpPr>
          <p:spPr>
            <a:xfrm flipH="false" flipV="false" rot="0">
              <a:off x="0" y="0"/>
              <a:ext cx="1510467" cy="774828"/>
            </a:xfrm>
            <a:custGeom>
              <a:avLst/>
              <a:gdLst/>
              <a:ahLst/>
              <a:cxnLst/>
              <a:rect r="r" b="b" t="t" l="l"/>
              <a:pathLst>
                <a:path h="774828" w="1510467">
                  <a:moveTo>
                    <a:pt x="68846" y="0"/>
                  </a:moveTo>
                  <a:lnTo>
                    <a:pt x="1441621" y="0"/>
                  </a:lnTo>
                  <a:cubicBezTo>
                    <a:pt x="1479644" y="0"/>
                    <a:pt x="1510467" y="30824"/>
                    <a:pt x="1510467" y="68846"/>
                  </a:cubicBezTo>
                  <a:lnTo>
                    <a:pt x="1510467" y="705982"/>
                  </a:lnTo>
                  <a:cubicBezTo>
                    <a:pt x="1510467" y="744005"/>
                    <a:pt x="1479644" y="774828"/>
                    <a:pt x="1441621" y="774828"/>
                  </a:cubicBezTo>
                  <a:lnTo>
                    <a:pt x="68846" y="774828"/>
                  </a:lnTo>
                  <a:cubicBezTo>
                    <a:pt x="30824" y="774828"/>
                    <a:pt x="0" y="744005"/>
                    <a:pt x="0" y="705982"/>
                  </a:cubicBezTo>
                  <a:lnTo>
                    <a:pt x="0" y="68846"/>
                  </a:lnTo>
                  <a:cubicBezTo>
                    <a:pt x="0" y="30824"/>
                    <a:pt x="30824" y="0"/>
                    <a:pt x="68846" y="0"/>
                  </a:cubicBezTo>
                  <a:close/>
                </a:path>
              </a:pathLst>
            </a:custGeom>
            <a:solidFill>
              <a:srgbClr val="FFFFFF"/>
            </a:solidFill>
          </p:spPr>
        </p:sp>
        <p:sp>
          <p:nvSpPr>
            <p:cNvPr name="TextBox 12" id="12"/>
            <p:cNvSpPr txBox="true"/>
            <p:nvPr/>
          </p:nvSpPr>
          <p:spPr>
            <a:xfrm>
              <a:off x="0" y="-38100"/>
              <a:ext cx="1510467" cy="812928"/>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6487684" y="1242132"/>
            <a:ext cx="5231266" cy="2342515"/>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a:rPr>
              <a:t>L</a:t>
            </a:r>
            <a:r>
              <a:rPr lang="en-US" sz="1899">
                <a:solidFill>
                  <a:srgbClr val="000000"/>
                </a:solidFill>
                <a:latin typeface="Poppins Bold"/>
              </a:rPr>
              <a:t>awson</a:t>
            </a:r>
            <a:r>
              <a:rPr lang="en-US" sz="1899">
                <a:solidFill>
                  <a:srgbClr val="000000"/>
                </a:solidFill>
                <a:latin typeface="Poppins"/>
              </a:rPr>
              <a:t>—Founded in 1975, Lawson provides industry-tailored software solutions. Lawson’s solutions include enterprise performance management, distribution, financials, human resources, procurement, retail operations, and service process optimization</a:t>
            </a:r>
          </a:p>
        </p:txBody>
      </p:sp>
      <p:grpSp>
        <p:nvGrpSpPr>
          <p:cNvPr name="Group 14" id="14"/>
          <p:cNvGrpSpPr/>
          <p:nvPr/>
        </p:nvGrpSpPr>
        <p:grpSpPr>
          <a:xfrm rot="0">
            <a:off x="6235790" y="4314190"/>
            <a:ext cx="5735055" cy="2584399"/>
            <a:chOff x="0" y="0"/>
            <a:chExt cx="1510467" cy="680665"/>
          </a:xfrm>
        </p:grpSpPr>
        <p:sp>
          <p:nvSpPr>
            <p:cNvPr name="Freeform 15" id="15"/>
            <p:cNvSpPr/>
            <p:nvPr/>
          </p:nvSpPr>
          <p:spPr>
            <a:xfrm flipH="false" flipV="false" rot="0">
              <a:off x="0" y="0"/>
              <a:ext cx="1510467" cy="680665"/>
            </a:xfrm>
            <a:custGeom>
              <a:avLst/>
              <a:gdLst/>
              <a:ahLst/>
              <a:cxnLst/>
              <a:rect r="r" b="b" t="t" l="l"/>
              <a:pathLst>
                <a:path h="680665" w="1510467">
                  <a:moveTo>
                    <a:pt x="68846" y="0"/>
                  </a:moveTo>
                  <a:lnTo>
                    <a:pt x="1441621" y="0"/>
                  </a:lnTo>
                  <a:cubicBezTo>
                    <a:pt x="1479644" y="0"/>
                    <a:pt x="1510467" y="30824"/>
                    <a:pt x="1510467" y="68846"/>
                  </a:cubicBezTo>
                  <a:lnTo>
                    <a:pt x="1510467" y="611818"/>
                  </a:lnTo>
                  <a:cubicBezTo>
                    <a:pt x="1510467" y="649841"/>
                    <a:pt x="1479644" y="680665"/>
                    <a:pt x="1441621" y="680665"/>
                  </a:cubicBezTo>
                  <a:lnTo>
                    <a:pt x="68846" y="680665"/>
                  </a:lnTo>
                  <a:cubicBezTo>
                    <a:pt x="30824" y="680665"/>
                    <a:pt x="0" y="649841"/>
                    <a:pt x="0" y="611818"/>
                  </a:cubicBezTo>
                  <a:lnTo>
                    <a:pt x="0" y="68846"/>
                  </a:lnTo>
                  <a:cubicBezTo>
                    <a:pt x="0" y="30824"/>
                    <a:pt x="30824" y="0"/>
                    <a:pt x="68846" y="0"/>
                  </a:cubicBezTo>
                  <a:close/>
                </a:path>
              </a:pathLst>
            </a:custGeom>
            <a:solidFill>
              <a:srgbClr val="FFFFFF"/>
            </a:solidFill>
          </p:spPr>
        </p:sp>
        <p:sp>
          <p:nvSpPr>
            <p:cNvPr name="TextBox 16" id="16"/>
            <p:cNvSpPr txBox="true"/>
            <p:nvPr/>
          </p:nvSpPr>
          <p:spPr>
            <a:xfrm>
              <a:off x="0" y="-38100"/>
              <a:ext cx="1510467" cy="718765"/>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6487684" y="4527622"/>
            <a:ext cx="5231266" cy="200914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a:rPr>
              <a:t>I</a:t>
            </a:r>
            <a:r>
              <a:rPr lang="en-US" sz="1899">
                <a:solidFill>
                  <a:srgbClr val="000000"/>
                </a:solidFill>
                <a:latin typeface="Poppins Bold"/>
              </a:rPr>
              <a:t>nfor Visual</a:t>
            </a:r>
            <a:r>
              <a:rPr lang="en-US" sz="1899">
                <a:solidFill>
                  <a:srgbClr val="000000"/>
                </a:solidFill>
                <a:latin typeface="Poppins"/>
              </a:rPr>
              <a:t>—This ERP software is a flexible, fully integrated, and easy-to-use ERP suite that is widely deployed across many different types of industries from aerospace to biomedical, capital equipment, precision tools, and more. </a:t>
            </a:r>
          </a:p>
        </p:txBody>
      </p:sp>
      <p:grpSp>
        <p:nvGrpSpPr>
          <p:cNvPr name="Group 18" id="18"/>
          <p:cNvGrpSpPr/>
          <p:nvPr/>
        </p:nvGrpSpPr>
        <p:grpSpPr>
          <a:xfrm rot="0">
            <a:off x="6339436" y="7241489"/>
            <a:ext cx="5735055" cy="2584399"/>
            <a:chOff x="0" y="0"/>
            <a:chExt cx="1510467" cy="680665"/>
          </a:xfrm>
        </p:grpSpPr>
        <p:sp>
          <p:nvSpPr>
            <p:cNvPr name="Freeform 19" id="19"/>
            <p:cNvSpPr/>
            <p:nvPr/>
          </p:nvSpPr>
          <p:spPr>
            <a:xfrm flipH="false" flipV="false" rot="0">
              <a:off x="0" y="0"/>
              <a:ext cx="1510467" cy="680665"/>
            </a:xfrm>
            <a:custGeom>
              <a:avLst/>
              <a:gdLst/>
              <a:ahLst/>
              <a:cxnLst/>
              <a:rect r="r" b="b" t="t" l="l"/>
              <a:pathLst>
                <a:path h="680665" w="1510467">
                  <a:moveTo>
                    <a:pt x="68846" y="0"/>
                  </a:moveTo>
                  <a:lnTo>
                    <a:pt x="1441621" y="0"/>
                  </a:lnTo>
                  <a:cubicBezTo>
                    <a:pt x="1479644" y="0"/>
                    <a:pt x="1510467" y="30824"/>
                    <a:pt x="1510467" y="68846"/>
                  </a:cubicBezTo>
                  <a:lnTo>
                    <a:pt x="1510467" y="611818"/>
                  </a:lnTo>
                  <a:cubicBezTo>
                    <a:pt x="1510467" y="649841"/>
                    <a:pt x="1479644" y="680665"/>
                    <a:pt x="1441621" y="680665"/>
                  </a:cubicBezTo>
                  <a:lnTo>
                    <a:pt x="68846" y="680665"/>
                  </a:lnTo>
                  <a:cubicBezTo>
                    <a:pt x="30824" y="680665"/>
                    <a:pt x="0" y="649841"/>
                    <a:pt x="0" y="611818"/>
                  </a:cubicBezTo>
                  <a:lnTo>
                    <a:pt x="0" y="68846"/>
                  </a:lnTo>
                  <a:cubicBezTo>
                    <a:pt x="0" y="30824"/>
                    <a:pt x="30824" y="0"/>
                    <a:pt x="68846" y="0"/>
                  </a:cubicBezTo>
                  <a:close/>
                </a:path>
              </a:pathLst>
            </a:custGeom>
            <a:solidFill>
              <a:srgbClr val="FFFFFF"/>
            </a:solidFill>
          </p:spPr>
        </p:sp>
        <p:sp>
          <p:nvSpPr>
            <p:cNvPr name="TextBox 20" id="20"/>
            <p:cNvSpPr txBox="true"/>
            <p:nvPr/>
          </p:nvSpPr>
          <p:spPr>
            <a:xfrm>
              <a:off x="0" y="-38100"/>
              <a:ext cx="1510467" cy="718765"/>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6591331" y="7454921"/>
            <a:ext cx="5231266" cy="200914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a:rPr>
              <a:t>I</a:t>
            </a:r>
            <a:r>
              <a:rPr lang="en-US" sz="1899">
                <a:solidFill>
                  <a:srgbClr val="000000"/>
                </a:solidFill>
                <a:latin typeface="Poppins Bold"/>
              </a:rPr>
              <a:t>nfor Visual</a:t>
            </a:r>
            <a:r>
              <a:rPr lang="en-US" sz="1899">
                <a:solidFill>
                  <a:srgbClr val="000000"/>
                </a:solidFill>
                <a:latin typeface="Poppins"/>
              </a:rPr>
              <a:t>—This ERP software is a flexible, fully integrated, and easy-to-use ERP suite that is widely deployed across many different types of industries from aerospace to biomedical, capital equipment, precision tools, and more. </a:t>
            </a:r>
          </a:p>
        </p:txBody>
      </p:sp>
      <p:grpSp>
        <p:nvGrpSpPr>
          <p:cNvPr name="Group 22" id="22"/>
          <p:cNvGrpSpPr/>
          <p:nvPr/>
        </p:nvGrpSpPr>
        <p:grpSpPr>
          <a:xfrm rot="0">
            <a:off x="12309176" y="1028700"/>
            <a:ext cx="5735055" cy="2555947"/>
            <a:chOff x="0" y="0"/>
            <a:chExt cx="1510467" cy="673171"/>
          </a:xfrm>
        </p:grpSpPr>
        <p:sp>
          <p:nvSpPr>
            <p:cNvPr name="Freeform 23" id="23"/>
            <p:cNvSpPr/>
            <p:nvPr/>
          </p:nvSpPr>
          <p:spPr>
            <a:xfrm flipH="false" flipV="false" rot="0">
              <a:off x="0" y="0"/>
              <a:ext cx="1510467" cy="673171"/>
            </a:xfrm>
            <a:custGeom>
              <a:avLst/>
              <a:gdLst/>
              <a:ahLst/>
              <a:cxnLst/>
              <a:rect r="r" b="b" t="t" l="l"/>
              <a:pathLst>
                <a:path h="673171" w="1510467">
                  <a:moveTo>
                    <a:pt x="68846" y="0"/>
                  </a:moveTo>
                  <a:lnTo>
                    <a:pt x="1441621" y="0"/>
                  </a:lnTo>
                  <a:cubicBezTo>
                    <a:pt x="1479644" y="0"/>
                    <a:pt x="1510467" y="30824"/>
                    <a:pt x="1510467" y="68846"/>
                  </a:cubicBezTo>
                  <a:lnTo>
                    <a:pt x="1510467" y="604325"/>
                  </a:lnTo>
                  <a:cubicBezTo>
                    <a:pt x="1510467" y="642348"/>
                    <a:pt x="1479644" y="673171"/>
                    <a:pt x="1441621" y="673171"/>
                  </a:cubicBezTo>
                  <a:lnTo>
                    <a:pt x="68846" y="673171"/>
                  </a:lnTo>
                  <a:cubicBezTo>
                    <a:pt x="30824" y="673171"/>
                    <a:pt x="0" y="642348"/>
                    <a:pt x="0" y="604325"/>
                  </a:cubicBezTo>
                  <a:lnTo>
                    <a:pt x="0" y="68846"/>
                  </a:lnTo>
                  <a:cubicBezTo>
                    <a:pt x="0" y="30824"/>
                    <a:pt x="30824" y="0"/>
                    <a:pt x="68846" y="0"/>
                  </a:cubicBezTo>
                  <a:close/>
                </a:path>
              </a:pathLst>
            </a:custGeom>
            <a:solidFill>
              <a:srgbClr val="FFFFFF"/>
            </a:solidFill>
          </p:spPr>
        </p:sp>
        <p:sp>
          <p:nvSpPr>
            <p:cNvPr name="TextBox 24" id="24"/>
            <p:cNvSpPr txBox="true"/>
            <p:nvPr/>
          </p:nvSpPr>
          <p:spPr>
            <a:xfrm>
              <a:off x="0" y="-38100"/>
              <a:ext cx="1510467" cy="711271"/>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2561070" y="1242132"/>
            <a:ext cx="5231266" cy="200914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Bold"/>
              </a:rPr>
              <a:t>SSA Global</a:t>
            </a:r>
            <a:r>
              <a:rPr lang="en-US" sz="1899">
                <a:solidFill>
                  <a:srgbClr val="000000"/>
                </a:solidFill>
                <a:latin typeface="Poppins"/>
              </a:rPr>
              <a:t>—By acquiring Baan in 2004, SSA Global effectively doubled the company’s size. They claim to offer solutions that accomplish specific goals in shorter time frames and that they are more efficient with time. </a:t>
            </a:r>
          </a:p>
        </p:txBody>
      </p:sp>
      <p:grpSp>
        <p:nvGrpSpPr>
          <p:cNvPr name="Group 26" id="26"/>
          <p:cNvGrpSpPr/>
          <p:nvPr/>
        </p:nvGrpSpPr>
        <p:grpSpPr>
          <a:xfrm rot="0">
            <a:off x="12309176" y="3865527"/>
            <a:ext cx="5735055" cy="2555947"/>
            <a:chOff x="0" y="0"/>
            <a:chExt cx="1510467" cy="673171"/>
          </a:xfrm>
        </p:grpSpPr>
        <p:sp>
          <p:nvSpPr>
            <p:cNvPr name="Freeform 27" id="27"/>
            <p:cNvSpPr/>
            <p:nvPr/>
          </p:nvSpPr>
          <p:spPr>
            <a:xfrm flipH="false" flipV="false" rot="0">
              <a:off x="0" y="0"/>
              <a:ext cx="1510467" cy="673171"/>
            </a:xfrm>
            <a:custGeom>
              <a:avLst/>
              <a:gdLst/>
              <a:ahLst/>
              <a:cxnLst/>
              <a:rect r="r" b="b" t="t" l="l"/>
              <a:pathLst>
                <a:path h="673171" w="1510467">
                  <a:moveTo>
                    <a:pt x="68846" y="0"/>
                  </a:moveTo>
                  <a:lnTo>
                    <a:pt x="1441621" y="0"/>
                  </a:lnTo>
                  <a:cubicBezTo>
                    <a:pt x="1479644" y="0"/>
                    <a:pt x="1510467" y="30824"/>
                    <a:pt x="1510467" y="68846"/>
                  </a:cubicBezTo>
                  <a:lnTo>
                    <a:pt x="1510467" y="604325"/>
                  </a:lnTo>
                  <a:cubicBezTo>
                    <a:pt x="1510467" y="642348"/>
                    <a:pt x="1479644" y="673171"/>
                    <a:pt x="1441621" y="673171"/>
                  </a:cubicBezTo>
                  <a:lnTo>
                    <a:pt x="68846" y="673171"/>
                  </a:lnTo>
                  <a:cubicBezTo>
                    <a:pt x="30824" y="673171"/>
                    <a:pt x="0" y="642348"/>
                    <a:pt x="0" y="604325"/>
                  </a:cubicBezTo>
                  <a:lnTo>
                    <a:pt x="0" y="68846"/>
                  </a:lnTo>
                  <a:cubicBezTo>
                    <a:pt x="0" y="30824"/>
                    <a:pt x="30824" y="0"/>
                    <a:pt x="68846" y="0"/>
                  </a:cubicBezTo>
                  <a:close/>
                </a:path>
              </a:pathLst>
            </a:custGeom>
            <a:solidFill>
              <a:srgbClr val="FFFFFF"/>
            </a:solidFill>
          </p:spPr>
        </p:sp>
        <p:sp>
          <p:nvSpPr>
            <p:cNvPr name="TextBox 28" id="28"/>
            <p:cNvSpPr txBox="true"/>
            <p:nvPr/>
          </p:nvSpPr>
          <p:spPr>
            <a:xfrm>
              <a:off x="0" y="-38100"/>
              <a:ext cx="1510467" cy="711271"/>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12561070" y="4078958"/>
            <a:ext cx="5231266" cy="200914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Bold"/>
              </a:rPr>
              <a:t>Great Plains</a:t>
            </a:r>
            <a:r>
              <a:rPr lang="en-US" sz="1899">
                <a:solidFill>
                  <a:srgbClr val="000000"/>
                </a:solidFill>
                <a:latin typeface="Poppins"/>
              </a:rPr>
              <a:t>—Great Plains offers integrated capabilities for financial management, distribution, manufacturing, project accounting, HR management, field service management, and business analytics.</a:t>
            </a:r>
          </a:p>
        </p:txBody>
      </p:sp>
      <p:grpSp>
        <p:nvGrpSpPr>
          <p:cNvPr name="Group 30" id="30"/>
          <p:cNvGrpSpPr/>
          <p:nvPr/>
        </p:nvGrpSpPr>
        <p:grpSpPr>
          <a:xfrm rot="0">
            <a:off x="12309176" y="6697698"/>
            <a:ext cx="5735055" cy="3128190"/>
            <a:chOff x="0" y="0"/>
            <a:chExt cx="1510467" cy="823885"/>
          </a:xfrm>
        </p:grpSpPr>
        <p:sp>
          <p:nvSpPr>
            <p:cNvPr name="Freeform 31" id="31"/>
            <p:cNvSpPr/>
            <p:nvPr/>
          </p:nvSpPr>
          <p:spPr>
            <a:xfrm flipH="false" flipV="false" rot="0">
              <a:off x="0" y="0"/>
              <a:ext cx="1510467" cy="823885"/>
            </a:xfrm>
            <a:custGeom>
              <a:avLst/>
              <a:gdLst/>
              <a:ahLst/>
              <a:cxnLst/>
              <a:rect r="r" b="b" t="t" l="l"/>
              <a:pathLst>
                <a:path h="823885" w="1510467">
                  <a:moveTo>
                    <a:pt x="68846" y="0"/>
                  </a:moveTo>
                  <a:lnTo>
                    <a:pt x="1441621" y="0"/>
                  </a:lnTo>
                  <a:cubicBezTo>
                    <a:pt x="1479644" y="0"/>
                    <a:pt x="1510467" y="30824"/>
                    <a:pt x="1510467" y="68846"/>
                  </a:cubicBezTo>
                  <a:lnTo>
                    <a:pt x="1510467" y="755039"/>
                  </a:lnTo>
                  <a:cubicBezTo>
                    <a:pt x="1510467" y="793062"/>
                    <a:pt x="1479644" y="823885"/>
                    <a:pt x="1441621" y="823885"/>
                  </a:cubicBezTo>
                  <a:lnTo>
                    <a:pt x="68846" y="823885"/>
                  </a:lnTo>
                  <a:cubicBezTo>
                    <a:pt x="30824" y="823885"/>
                    <a:pt x="0" y="793062"/>
                    <a:pt x="0" y="755039"/>
                  </a:cubicBezTo>
                  <a:lnTo>
                    <a:pt x="0" y="68846"/>
                  </a:lnTo>
                  <a:cubicBezTo>
                    <a:pt x="0" y="30824"/>
                    <a:pt x="30824" y="0"/>
                    <a:pt x="68846" y="0"/>
                  </a:cubicBezTo>
                  <a:close/>
                </a:path>
              </a:pathLst>
            </a:custGeom>
            <a:solidFill>
              <a:srgbClr val="FFFFFF"/>
            </a:solidFill>
          </p:spPr>
        </p:sp>
        <p:sp>
          <p:nvSpPr>
            <p:cNvPr name="TextBox 32" id="32"/>
            <p:cNvSpPr txBox="true"/>
            <p:nvPr/>
          </p:nvSpPr>
          <p:spPr>
            <a:xfrm>
              <a:off x="0" y="-38100"/>
              <a:ext cx="1510467" cy="861985"/>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12561070" y="6911130"/>
            <a:ext cx="5231266" cy="2675890"/>
          </a:xfrm>
          <a:prstGeom prst="rect">
            <a:avLst/>
          </a:prstGeom>
        </p:spPr>
        <p:txBody>
          <a:bodyPr anchor="t" rtlCol="false" tIns="0" lIns="0" bIns="0" rIns="0">
            <a:spAutoFit/>
          </a:bodyPr>
          <a:lstStyle/>
          <a:p>
            <a:pPr>
              <a:lnSpc>
                <a:spcPts val="2659"/>
              </a:lnSpc>
              <a:spcBef>
                <a:spcPct val="0"/>
              </a:spcBef>
            </a:pPr>
            <a:r>
              <a:rPr lang="en-US" sz="1899">
                <a:solidFill>
                  <a:srgbClr val="000000"/>
                </a:solidFill>
                <a:latin typeface="Poppins Bold"/>
              </a:rPr>
              <a:t>Epicor</a:t>
            </a:r>
            <a:r>
              <a:rPr lang="en-US" sz="1899">
                <a:solidFill>
                  <a:srgbClr val="000000"/>
                </a:solidFill>
                <a:latin typeface="Poppins"/>
              </a:rPr>
              <a:t>—Epicor focuses on enterprise software solutions for midmarket companies around the world. The company claims to have solutions to a variety of needs, whether a customer is looking for a complete end-to-end enterprise software solution or a specific application.</a:t>
            </a:r>
          </a:p>
        </p:txBody>
      </p:sp>
      <p:sp>
        <p:nvSpPr>
          <p:cNvPr name="TextBox 34" id="34"/>
          <p:cNvSpPr txBox="true"/>
          <p:nvPr/>
        </p:nvSpPr>
        <p:spPr>
          <a:xfrm rot="0">
            <a:off x="266050" y="8271318"/>
            <a:ext cx="9986868" cy="1050925"/>
          </a:xfrm>
          <a:prstGeom prst="rect">
            <a:avLst/>
          </a:prstGeom>
        </p:spPr>
        <p:txBody>
          <a:bodyPr anchor="t" rtlCol="false" tIns="0" lIns="0" bIns="0" rIns="0">
            <a:spAutoFit/>
          </a:bodyPr>
          <a:lstStyle/>
          <a:p>
            <a:pPr>
              <a:lnSpc>
                <a:spcPts val="7699"/>
              </a:lnSpc>
            </a:pPr>
            <a:r>
              <a:rPr lang="en-US" sz="6999">
                <a:solidFill>
                  <a:srgbClr val="FFFFFF"/>
                </a:solidFill>
                <a:latin typeface="Poppins Bold"/>
              </a:rPr>
              <a:t>ERP Vendors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216024"/>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Matching User Requirements </a:t>
            </a:r>
          </a:p>
        </p:txBody>
      </p:sp>
      <p:sp>
        <p:nvSpPr>
          <p:cNvPr name="TextBox 7" id="7"/>
          <p:cNvSpPr txBox="true"/>
          <p:nvPr/>
        </p:nvSpPr>
        <p:spPr>
          <a:xfrm rot="0">
            <a:off x="7478267" y="4072230"/>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Traditionally, the identification and documentation of user and system requirements can be done as an exercise by documenting current legacy system functionality and using business process reengineering to address “best practices” in the industry.</a:t>
            </a:r>
          </a:p>
        </p:txBody>
      </p:sp>
      <p:sp>
        <p:nvSpPr>
          <p:cNvPr name="TextBox 8" id="8"/>
          <p:cNvSpPr txBox="true"/>
          <p:nvPr/>
        </p:nvSpPr>
        <p:spPr>
          <a:xfrm rot="0">
            <a:off x="7478267" y="6111243"/>
            <a:ext cx="9781033" cy="196281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Two major documents are often a result of the functional requirements process. The first is </a:t>
            </a:r>
            <a:r>
              <a:rPr lang="en-US" sz="2223">
                <a:solidFill>
                  <a:srgbClr val="FFFFFF"/>
                </a:solidFill>
                <a:latin typeface="Poppins Bold"/>
              </a:rPr>
              <a:t>a data and functional flow of departmental or business processes</a:t>
            </a:r>
            <a:r>
              <a:rPr lang="en-US" sz="2223">
                <a:solidFill>
                  <a:srgbClr val="FFFFFF"/>
                </a:solidFill>
                <a:latin typeface="Poppins"/>
              </a:rPr>
              <a:t>, including any changes to those processes; the second is </a:t>
            </a:r>
            <a:r>
              <a:rPr lang="en-US" sz="2223">
                <a:solidFill>
                  <a:srgbClr val="FFFFFF"/>
                </a:solidFill>
                <a:latin typeface="Poppins Bold"/>
              </a:rPr>
              <a:t>a table or description of functions in each department and the level of importance of each function</a:t>
            </a:r>
            <a:r>
              <a:rPr lang="en-US" sz="2223">
                <a:solidFill>
                  <a:srgbClr val="FFFFFF"/>
                </a:solidFill>
                <a:latin typeface="Poppins"/>
              </a:rPr>
              <a:t>.</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216024"/>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Matching User Requirements </a:t>
            </a:r>
          </a:p>
        </p:txBody>
      </p:sp>
      <p:sp>
        <p:nvSpPr>
          <p:cNvPr name="TextBox 7" id="7"/>
          <p:cNvSpPr txBox="true"/>
          <p:nvPr/>
        </p:nvSpPr>
        <p:spPr>
          <a:xfrm rot="0">
            <a:off x="7478267" y="4072230"/>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second approach to identifying ERP functionality with organization requirements is by conducting a fit/gap. Fit/gaps is a step in the implementation process but has been usually completed after the ERP has been purchased. </a:t>
            </a:r>
          </a:p>
        </p:txBody>
      </p:sp>
      <p:sp>
        <p:nvSpPr>
          <p:cNvPr name="TextBox 8" id="8"/>
          <p:cNvSpPr txBox="true"/>
          <p:nvPr/>
        </p:nvSpPr>
        <p:spPr>
          <a:xfrm rot="0">
            <a:off x="7478267" y="6111243"/>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fit/gap process has the vendor walking the organization through the ERP functionality. The organization can then see what works for them, what business processes will need to change, and what changes are necessary for the ERP to work for the organization.</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216024"/>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Request for Bids</a:t>
            </a:r>
          </a:p>
        </p:txBody>
      </p:sp>
      <p:sp>
        <p:nvSpPr>
          <p:cNvPr name="TextBox 7" id="7"/>
          <p:cNvSpPr txBox="true"/>
          <p:nvPr/>
        </p:nvSpPr>
        <p:spPr>
          <a:xfrm rot="0">
            <a:off x="7478267" y="4072230"/>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bid process in private industry is not required, but in public institutions it almost always is. It is an expensive and time-consuming process for both the company and vendor(s), but it can yield significant software savings when done right.</a:t>
            </a:r>
          </a:p>
        </p:txBody>
      </p:sp>
      <p:sp>
        <p:nvSpPr>
          <p:cNvPr name="TextBox 8" id="8"/>
          <p:cNvSpPr txBox="true"/>
          <p:nvPr/>
        </p:nvSpPr>
        <p:spPr>
          <a:xfrm rot="0">
            <a:off x="7478267" y="6111243"/>
            <a:ext cx="9781033" cy="196281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request for bids (RFB), which is sometimes called request for proposals (RFP), should include the type of ERP system the company wants with specific functionality, along with a specified hardware and software infrastructure, training requirements, and any specific contract issues required by the company</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571232" cy="1184910"/>
          </a:xfrm>
          <a:prstGeom prst="rect">
            <a:avLst/>
          </a:prstGeom>
        </p:spPr>
        <p:txBody>
          <a:bodyPr anchor="t" rtlCol="false" tIns="0" lIns="0" bIns="0" rIns="0">
            <a:spAutoFit/>
          </a:bodyPr>
          <a:lstStyle/>
          <a:p>
            <a:pPr algn="just">
              <a:lnSpc>
                <a:spcPts val="8580"/>
              </a:lnSpc>
            </a:pPr>
            <a:r>
              <a:rPr lang="en-US" sz="7800">
                <a:solidFill>
                  <a:srgbClr val="FFFFFF"/>
                </a:solidFill>
                <a:latin typeface="Poppins Bold"/>
              </a:rPr>
              <a:t>Vendor Analysis and Elimination</a:t>
            </a:r>
          </a:p>
        </p:txBody>
      </p:sp>
      <p:sp>
        <p:nvSpPr>
          <p:cNvPr name="TextBox 7" id="7"/>
          <p:cNvSpPr txBox="true"/>
          <p:nvPr/>
        </p:nvSpPr>
        <p:spPr>
          <a:xfrm rot="0">
            <a:off x="7478267" y="4072230"/>
            <a:ext cx="9781033" cy="196281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task of evaluating ERP system bids will take organizing and planning. There will be many components to a bid that require many different skill sets. Office staff will need to evaluate functionality, IT staff will evaluate the technology requirements, and contract staff will need to evaluate the contract and pricing of the system</a:t>
            </a:r>
          </a:p>
        </p:txBody>
      </p:sp>
      <p:sp>
        <p:nvSpPr>
          <p:cNvPr name="TextBox 8" id="8"/>
          <p:cNvSpPr txBox="true"/>
          <p:nvPr/>
        </p:nvSpPr>
        <p:spPr>
          <a:xfrm rot="0">
            <a:off x="7478267" y="6344048"/>
            <a:ext cx="9781033" cy="118176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bid evaluation and any vendor discussions should focus on the best fit. It is important to understand that no vendor will meet all the requirements. </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
        <p:nvSpPr>
          <p:cNvPr name="TextBox 10" id="10"/>
          <p:cNvSpPr txBox="true"/>
          <p:nvPr/>
        </p:nvSpPr>
        <p:spPr>
          <a:xfrm rot="0">
            <a:off x="7478267" y="7830611"/>
            <a:ext cx="9781033" cy="7912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Last, develop and analyze the total cost of ownership. This can be difficult, but it should be inclusive of all costs.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DAF_G3nC5J4</dc:identifier>
  <dcterms:modified xsi:type="dcterms:W3CDTF">2011-08-01T06:04:30Z</dcterms:modified>
  <cp:revision>1</cp:revision>
  <dc:title>ITE61 Chapter 7</dc:title>
</cp:coreProperties>
</file>

<file path=docProps/thumbnail.jpeg>
</file>